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300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87" r:id="rId21"/>
    <p:sldId id="295" r:id="rId22"/>
    <p:sldId id="296" r:id="rId23"/>
    <p:sldId id="29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-108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6532F-6440-486B-A18F-BDF9A9B5FE59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02DF6-8DA5-4BF2-834E-AF50888D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83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553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819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541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62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84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06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17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13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474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672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78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B086C-4C16-44A9-9586-BCFA6995F7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DB799-7D36-47B3-8FA9-2FBB615E668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87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bonde@minerals.nv.gov" TargetMode="External"/><Relationship Id="rId2" Type="http://schemas.openxmlformats.org/officeDocument/2006/relationships/hyperlink" Target="mailto:gwake@minerals.nv.go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1473" y="511127"/>
            <a:ext cx="11417181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sz="36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Minerals and You</a:t>
            </a:r>
          </a:p>
          <a:p>
            <a:pPr algn="just"/>
            <a:r>
              <a:rPr lang="en-US" sz="28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Nevada’s mineral exploration, production and use. What roles minerals have in your everyday life.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4561" y="2982548"/>
            <a:ext cx="30903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Aubrey Bonde &amp; Garrett </a:t>
            </a:r>
            <a:r>
              <a:rPr lang="en-US" b="1" dirty="0">
                <a:solidFill>
                  <a:prstClr val="black"/>
                </a:solidFill>
              </a:rPr>
              <a:t>Wake</a:t>
            </a:r>
          </a:p>
          <a:p>
            <a:r>
              <a:rPr lang="en-US" b="1" dirty="0">
                <a:solidFill>
                  <a:prstClr val="black"/>
                </a:solidFill>
              </a:rPr>
              <a:t>Nevada Division of Minerals</a:t>
            </a:r>
          </a:p>
          <a:p>
            <a:r>
              <a:rPr lang="en-US" b="1" dirty="0" smtClean="0">
                <a:solidFill>
                  <a:prstClr val="black"/>
                </a:solidFill>
                <a:hlinkClick r:id="rId2"/>
              </a:rPr>
              <a:t>gwake@minerals.nv.gov</a:t>
            </a:r>
            <a:endParaRPr lang="en-US" b="1" dirty="0" smtClean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  <a:hlinkClick r:id="rId3"/>
              </a:rPr>
              <a:t>abonde@minerals.nv.gov</a:t>
            </a:r>
            <a:endParaRPr lang="en-US" b="1" dirty="0" smtClean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Minerals.nv.gov</a:t>
            </a:r>
            <a:endParaRPr lang="en-US" b="1" dirty="0">
              <a:solidFill>
                <a:prstClr val="black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53" y="4816799"/>
            <a:ext cx="1419368" cy="18382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10218"/>
          <a:stretch/>
        </p:blipFill>
        <p:spPr>
          <a:xfrm>
            <a:off x="3794698" y="2264717"/>
            <a:ext cx="8083956" cy="439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8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752600" y="152400"/>
            <a:ext cx="8686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u="sng" dirty="0">
                <a:solidFill>
                  <a:prstClr val="black"/>
                </a:solidFill>
              </a:rPr>
              <a:t>Calcite: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981200" y="3048000"/>
            <a:ext cx="2209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prstClr val="black"/>
                </a:solidFill>
              </a:rPr>
              <a:t>Cement/Mortar</a:t>
            </a:r>
          </a:p>
          <a:p>
            <a:pPr marL="0" indent="0" algn="ctr">
              <a:buNone/>
            </a:pPr>
            <a:r>
              <a:rPr lang="en-US" sz="1600" dirty="0">
                <a:solidFill>
                  <a:prstClr val="black"/>
                </a:solidFill>
              </a:rPr>
              <a:t>(Hardens with Carbonated)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581184" y="3048000"/>
            <a:ext cx="27432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Nutritional Supplements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7548474" y="3048000"/>
            <a:ext cx="3043326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Filler in Paper Products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(white pigment or glossy due to crystal structure)</a:t>
            </a: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1805240" y="5981700"/>
            <a:ext cx="2633410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>
                <a:solidFill>
                  <a:prstClr val="black"/>
                </a:solidFill>
              </a:rPr>
              <a:t>Carpet Backing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(Adds strength to nylon or wool fibers)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593968" y="5897619"/>
            <a:ext cx="307708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White Pigment</a:t>
            </a: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7505195" y="5892769"/>
            <a:ext cx="307708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Antacids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(Acid Neutralizer)</a:t>
            </a:r>
          </a:p>
        </p:txBody>
      </p:sp>
      <p:pic>
        <p:nvPicPr>
          <p:cNvPr id="2050" name="Picture 2" descr="http://america.pink/images/3/0/8/2/9/0/8/en/2-mortar-mason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46902"/>
            <a:ext cx="2819400" cy="191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ucsf.edu/sites/default/files/styles/600w/public/fields/field_insert_file/news/calcium_2_0.jpg?itok=QdPNBQb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1" r="6692"/>
          <a:stretch/>
        </p:blipFill>
        <p:spPr bwMode="auto">
          <a:xfrm>
            <a:off x="4539029" y="1147530"/>
            <a:ext cx="2984546" cy="191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ocado.com/productImages/453/45399011_0_640x640.jpg?identifier=465b80bd92a19d45e560adbf48e93cc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898" y="369498"/>
            <a:ext cx="2678502" cy="267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dn1.thehunt.com/app/public/system/note_images/2647392/note_view/ffcf8de66397f6e858d1a6b0ba42a2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888" y="3920713"/>
            <a:ext cx="2914814" cy="189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andrewscarpetcleaning.com/wordpress/wp-content/uploads/2011/11/carpet_backi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959" y="4001924"/>
            <a:ext cx="3262104" cy="198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dm61q01mhxuli.cloudfront.net/images/m91/image2/antacidshigh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953" y="3909320"/>
            <a:ext cx="3400368" cy="208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75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mineral? </a:t>
            </a:r>
            <a:r>
              <a:rPr lang="en-US" sz="2800" dirty="0" smtClean="0"/>
              <a:t>(cont.)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03517"/>
          </a:xfrm>
        </p:spPr>
        <p:txBody>
          <a:bodyPr>
            <a:normAutofit fontScale="850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/>
              <a:t>Minerals </a:t>
            </a:r>
            <a:r>
              <a:rPr lang="en-US" sz="2800" dirty="0" smtClean="0"/>
              <a:t>- </a:t>
            </a:r>
            <a:r>
              <a:rPr lang="en-US" sz="2800" dirty="0"/>
              <a:t>are inorganic, naturally occurring homogenous solids with definite chemical compositions, and ordered (crystalline) atomic arrangements</a:t>
            </a:r>
            <a:r>
              <a:rPr lang="en-US" sz="2800" dirty="0" smtClean="0"/>
              <a:t>.</a:t>
            </a:r>
            <a:endParaRPr lang="en-US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Definite chemical compositions</a:t>
            </a:r>
            <a:r>
              <a:rPr lang="en-US" dirty="0" smtClean="0"/>
              <a:t> – doesn’t fluctuate (see </a:t>
            </a:r>
            <a:r>
              <a:rPr lang="en-US" dirty="0" err="1" smtClean="0"/>
              <a:t>mineraloids</a:t>
            </a:r>
            <a:r>
              <a:rPr lang="en-US" dirty="0" smtClean="0"/>
              <a:t> “Jet” and amber)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SiO2 – Quartz, </a:t>
            </a:r>
            <a:r>
              <a:rPr lang="en-US" dirty="0" err="1" smtClean="0"/>
              <a:t>NaCl</a:t>
            </a:r>
            <a:r>
              <a:rPr lang="en-US" dirty="0" smtClean="0"/>
              <a:t> - Halite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Ordered atomic arrangements (crystalline structure) </a:t>
            </a:r>
            <a:r>
              <a:rPr lang="en-US" dirty="0" smtClean="0"/>
              <a:t>– repeating unit cell (arranged the same)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Atoms are arranged in a geometric pattern that is unique to that mineral. Altering this pattern would create a different mineral.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806" y="4890752"/>
            <a:ext cx="1464944" cy="13887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410325"/>
            <a:ext cx="57871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IMG: </a:t>
            </a:r>
            <a:r>
              <a:rPr lang="en-US" sz="1100" dirty="0" smtClean="0"/>
              <a:t>(left) https</a:t>
            </a:r>
            <a:r>
              <a:rPr lang="en-US" sz="1100" dirty="0"/>
              <a:t>://upload.wikimedia.org/wikipedia/commons/e/e9/Sodium-chloride-3D-ionic.png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829" y="4712708"/>
            <a:ext cx="2981802" cy="14389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05150" y="6605915"/>
            <a:ext cx="71994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IMG: </a:t>
            </a:r>
            <a:r>
              <a:rPr lang="en-US" sz="1100" dirty="0" smtClean="0"/>
              <a:t>(center) </a:t>
            </a:r>
            <a:r>
              <a:rPr lang="en-US" sz="1100" dirty="0"/>
              <a:t>http://www.substech.com/dokuwiki/lib/exe/fetch.php?w=&amp;h=&amp;cache=cache&amp;media=crystal_lattice.png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4838" y="6344305"/>
            <a:ext cx="58063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IMG: </a:t>
            </a:r>
            <a:r>
              <a:rPr lang="en-US" sz="1100" dirty="0" smtClean="0"/>
              <a:t>(right</a:t>
            </a:r>
            <a:r>
              <a:rPr lang="en-US" sz="1100" dirty="0"/>
              <a:t>) https://engineering.purdue.edu/gekcogrp/software-projects/nemo5/img/crystals.png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9710" y="4675104"/>
            <a:ext cx="2345478" cy="170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4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0" y="228600"/>
            <a:ext cx="7772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spc="150" dirty="0">
                <a:ln w="11430"/>
                <a:solidFill>
                  <a:schemeClr val="accent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Coal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39219" y="3247072"/>
            <a:ext cx="35428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Inorganic ____</a:t>
            </a:r>
          </a:p>
          <a:p>
            <a:r>
              <a:rPr lang="en-US" dirty="0"/>
              <a:t>Naturally Occurring____</a:t>
            </a:r>
          </a:p>
          <a:p>
            <a:r>
              <a:rPr lang="en-US" dirty="0"/>
              <a:t>Homogeneous Solid____</a:t>
            </a:r>
          </a:p>
          <a:p>
            <a:r>
              <a:rPr lang="en-US" dirty="0"/>
              <a:t>Definite Chemical Composition____</a:t>
            </a:r>
          </a:p>
          <a:p>
            <a:r>
              <a:rPr lang="en-US" dirty="0"/>
              <a:t>Ordered Atomic Arrangement____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06018" y="3227792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59989" y="3530734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67541" y="3799322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07210" y="4070525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03406" y="4349667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89481" y="1766112"/>
            <a:ext cx="74412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Formula=Variable amounts of: C, H, S, O, 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481" y="2492718"/>
            <a:ext cx="48006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2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0" y="228600"/>
            <a:ext cx="7772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spc="150" dirty="0">
                <a:ln w="11430"/>
                <a:solidFill>
                  <a:schemeClr val="accent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Diamond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98977" y="4591899"/>
            <a:ext cx="35428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Inorganic ____</a:t>
            </a:r>
          </a:p>
          <a:p>
            <a:r>
              <a:rPr lang="en-US" dirty="0"/>
              <a:t>Naturally Occurring____</a:t>
            </a:r>
          </a:p>
          <a:p>
            <a:r>
              <a:rPr lang="en-US" dirty="0"/>
              <a:t>Homogeneous Solid____</a:t>
            </a:r>
          </a:p>
          <a:p>
            <a:r>
              <a:rPr lang="en-US" dirty="0"/>
              <a:t>Definite Chemical Composition____</a:t>
            </a:r>
          </a:p>
          <a:p>
            <a:r>
              <a:rPr lang="en-US" dirty="0"/>
              <a:t>Ordered Atomic Arrangement____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65776" y="4572619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19747" y="4875561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27299" y="5144149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66968" y="5415352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963164" y="5694494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0" y="1723754"/>
            <a:ext cx="2016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Formula: C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31" y="2362850"/>
            <a:ext cx="3886200" cy="2705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72" y="1723754"/>
            <a:ext cx="3792998" cy="259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1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0" y="228600"/>
            <a:ext cx="7772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spc="150" dirty="0">
                <a:ln w="11430"/>
                <a:solidFill>
                  <a:schemeClr val="accent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2601" y="1779361"/>
            <a:ext cx="2475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Formula: H</a:t>
            </a:r>
            <a:r>
              <a:rPr lang="en-US" sz="3200" b="1" baseline="-25000" dirty="0"/>
              <a:t>2</a:t>
            </a:r>
            <a:r>
              <a:rPr lang="en-US" sz="3200" b="1" dirty="0"/>
              <a:t>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49531" y="4460094"/>
            <a:ext cx="35428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Inorganic ____</a:t>
            </a:r>
          </a:p>
          <a:p>
            <a:r>
              <a:rPr lang="en-US" dirty="0"/>
              <a:t>Naturally Occurring____</a:t>
            </a:r>
          </a:p>
          <a:p>
            <a:r>
              <a:rPr lang="en-US" dirty="0"/>
              <a:t>Homogeneous Solid____</a:t>
            </a:r>
          </a:p>
          <a:p>
            <a:r>
              <a:rPr lang="en-US" dirty="0"/>
              <a:t>Definite Chemical Composition____</a:t>
            </a:r>
          </a:p>
          <a:p>
            <a:r>
              <a:rPr lang="en-US" dirty="0"/>
              <a:t>Ordered Atomic Arrangement____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16330" y="4440814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70301" y="4743756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77853" y="5012344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17522" y="5283547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213718" y="5562689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438400"/>
            <a:ext cx="4606492" cy="28790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875" y="1173809"/>
            <a:ext cx="3846992" cy="295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6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Pepper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416544"/>
            <a:ext cx="3447770" cy="3022209"/>
          </a:xfrm>
        </p:spPr>
      </p:pic>
      <p:sp>
        <p:nvSpPr>
          <p:cNvPr id="5" name="TextBox 4"/>
          <p:cNvSpPr txBox="1"/>
          <p:nvPr/>
        </p:nvSpPr>
        <p:spPr>
          <a:xfrm>
            <a:off x="6116071" y="2971800"/>
            <a:ext cx="35428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Inorganic ____</a:t>
            </a:r>
          </a:p>
          <a:p>
            <a:r>
              <a:rPr lang="en-US" dirty="0"/>
              <a:t>Naturally Occurring____</a:t>
            </a:r>
          </a:p>
          <a:p>
            <a:r>
              <a:rPr lang="en-US" dirty="0"/>
              <a:t>Homogeneous Solid____</a:t>
            </a:r>
          </a:p>
          <a:p>
            <a:r>
              <a:rPr lang="en-US" dirty="0"/>
              <a:t>Definite Chemical Composition____</a:t>
            </a:r>
          </a:p>
          <a:p>
            <a:r>
              <a:rPr lang="en-US" dirty="0"/>
              <a:t>Ordered Atomic Arrangement____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82870" y="2952520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36841" y="3255462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44393" y="3524050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84062" y="3795253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80258" y="4074395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595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Mineral Exploration</a:t>
            </a:r>
          </a:p>
          <a:p>
            <a:pPr marL="0" indent="0">
              <a:buNone/>
            </a:pPr>
            <a:r>
              <a:rPr lang="en-US" dirty="0" smtClean="0"/>
              <a:t>The process of finding ores (commercially viable concentrations of minerals) to mine.</a:t>
            </a:r>
          </a:p>
          <a:p>
            <a:pPr marL="0" indent="0">
              <a:buNone/>
            </a:pPr>
            <a:r>
              <a:rPr lang="en-US" b="1" dirty="0" smtClean="0"/>
              <a:t>Mining/Production</a:t>
            </a:r>
          </a:p>
          <a:p>
            <a:pPr marL="0" indent="0">
              <a:buNone/>
            </a:pPr>
            <a:r>
              <a:rPr lang="en-US" dirty="0" smtClean="0"/>
              <a:t>The extraction of valuable minerals or other geological materials from the earth from an orebody, lode, vein, seam, reef or placer deposits.</a:t>
            </a:r>
          </a:p>
          <a:p>
            <a:pPr marL="0" indent="0">
              <a:buNone/>
            </a:pPr>
            <a:r>
              <a:rPr lang="en-US" b="1" dirty="0" smtClean="0"/>
              <a:t>Mine Reclamation</a:t>
            </a:r>
          </a:p>
          <a:p>
            <a:pPr marL="0" indent="0">
              <a:buNone/>
            </a:pPr>
            <a:r>
              <a:rPr lang="en-US" dirty="0" smtClean="0"/>
              <a:t>The process of restoring land that has been mined to a natural or economically usable state.  Although the process of mine reclamation occurs once mining is completed, the planning of mine reclamation activities occurs prior to a mine being permitted or started.</a:t>
            </a:r>
            <a:endParaRPr lang="en-US" dirty="0"/>
          </a:p>
        </p:txBody>
      </p:sp>
      <p:pic>
        <p:nvPicPr>
          <p:cNvPr id="1026" name="Picture 2" descr="http://www.marinmineral.com/db_pics/pics/rm3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76202"/>
            <a:ext cx="2403814" cy="175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8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Exploration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295401"/>
            <a:ext cx="3810000" cy="452596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Exploration is the first phase in the mining process</a:t>
            </a:r>
          </a:p>
          <a:p>
            <a:r>
              <a:rPr lang="en-US" sz="2000" dirty="0">
                <a:solidFill>
                  <a:schemeClr val="bg1"/>
                </a:solidFill>
              </a:rPr>
              <a:t>Exploration usually starts out with the prospector/geologist noticing something interesting in the rock like oxidation (metals), veins, </a:t>
            </a:r>
            <a:r>
              <a:rPr lang="en-US" sz="2000" dirty="0" err="1">
                <a:solidFill>
                  <a:schemeClr val="bg1"/>
                </a:solidFill>
              </a:rPr>
              <a:t>jasperoid</a:t>
            </a:r>
            <a:r>
              <a:rPr lang="en-US" sz="2000" dirty="0">
                <a:solidFill>
                  <a:schemeClr val="bg1"/>
                </a:solidFill>
              </a:rPr>
              <a:t> ridges or other altered rock.</a:t>
            </a:r>
          </a:p>
        </p:txBody>
      </p:sp>
      <p:pic>
        <p:nvPicPr>
          <p:cNvPr id="2050" name="Picture 2" descr="http://adamschneider.net/misc/forums/2013-08-li/20130814-0945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168" y="4606706"/>
            <a:ext cx="3001727" cy="225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aculty.kutztown.edu/friehauf/namibia_2011/fieldwork/Friehauf-Namibia-2011-fieldwork-DSC002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168" y="-118949"/>
            <a:ext cx="3001727" cy="225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ethlife.ethz.ch/archive_articles/121120_erzlagerstaetten_per/kupfervene_l.jpg?hir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167" y="2242744"/>
            <a:ext cx="3001727" cy="225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artmeetsadventure.com/Blog/Entries/2009/9/7_Jasperoid_files/dropped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4233741"/>
            <a:ext cx="3080190" cy="266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prod-http-80-800498448.us-east-1.elb.amazonaws.com/w/images/thumb/d/da/Hydrothermally_Altered_Rocks.JPG/300px-Hydrothermally_Altered_Rock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1366" b="-1366"/>
          <a:stretch/>
        </p:blipFill>
        <p:spPr bwMode="auto">
          <a:xfrm>
            <a:off x="4636130" y="4239777"/>
            <a:ext cx="2313663" cy="269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61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"/>
            <a:ext cx="3725035" cy="6705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Before wasting any more time the prospector may then decide to sample the rock and send it to a lab to determine if there are any economic valuable minerals present in the rock.  We will use gold and silver in this example.</a:t>
            </a:r>
          </a:p>
          <a:p>
            <a:r>
              <a:rPr lang="en-US" dirty="0" smtClean="0"/>
              <a:t>The rock is crushed and mixed with a flux  suitable for separating the mineral of interest (in the case of gold and silver it is lead oxide).</a:t>
            </a:r>
          </a:p>
          <a:p>
            <a:r>
              <a:rPr lang="en-US" dirty="0" smtClean="0"/>
              <a:t>The mixture is heated in a furnace until the rock sample melts.</a:t>
            </a:r>
          </a:p>
          <a:p>
            <a:r>
              <a:rPr lang="en-US" dirty="0" smtClean="0"/>
              <a:t>The lead creates an amalgam with gold and silver and drops to the bottom. </a:t>
            </a:r>
          </a:p>
          <a:p>
            <a:r>
              <a:rPr lang="en-US" dirty="0" smtClean="0"/>
              <a:t>The melted sample is quickly pored into a mold so the glass slag and lead amalgam can separate cleanly and solidify forming a button.</a:t>
            </a:r>
          </a:p>
          <a:p>
            <a:r>
              <a:rPr lang="en-US" dirty="0" smtClean="0"/>
              <a:t>The slag is hammered away from the lead button.</a:t>
            </a:r>
          </a:p>
          <a:p>
            <a:r>
              <a:rPr lang="en-US" dirty="0" smtClean="0"/>
              <a:t>The button is then reheated under oxidizing conditions in a bone ash </a:t>
            </a:r>
            <a:r>
              <a:rPr lang="en-US" dirty="0" err="1" smtClean="0"/>
              <a:t>cupel</a:t>
            </a:r>
            <a:r>
              <a:rPr lang="en-US" dirty="0" smtClean="0"/>
              <a:t>.  The lead will be vaporized into the furnace or absorbed by the </a:t>
            </a:r>
            <a:r>
              <a:rPr lang="en-US" dirty="0" err="1" smtClean="0"/>
              <a:t>cupel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remaining button (now containing only gold and silver) is carefully weighed  </a:t>
            </a:r>
          </a:p>
          <a:p>
            <a:r>
              <a:rPr lang="en-US" dirty="0" smtClean="0"/>
              <a:t>A Nitric acid solution is pored over the solution which will dissolve any silver present.</a:t>
            </a:r>
          </a:p>
          <a:p>
            <a:r>
              <a:rPr lang="en-US" dirty="0" smtClean="0"/>
              <a:t>The sample is weighed again and the amount of gold and silver present is calculated.</a:t>
            </a:r>
          </a:p>
        </p:txBody>
      </p:sp>
      <p:pic>
        <p:nvPicPr>
          <p:cNvPr id="3074" name="Picture 2" descr="http://www.nbmg.unr.edu/_images/ScienceEducation/ScienceOfTheComstock/crucibleswithchargessiz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756816"/>
            <a:ext cx="25908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nbmg.unr.edu/_images/ScienceEducation/ScienceOfTheComstock/FireAspourglasscroppedsiz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236" y="2895600"/>
            <a:ext cx="2599565" cy="3262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nbmg.unr.edu/_images/ScienceEducation/ScienceOfTheComstock/FireAsPbuttonstocupelssiz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321" y="756817"/>
            <a:ext cx="2590800" cy="194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nbmg.unr.edu/_images/ScienceEducation/ScienceOfTheComstock/FireAsPbuttonssize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794" y="2895601"/>
            <a:ext cx="2590800" cy="194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88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Armed with geologic and geochemical knowledge the geologist may now construct a cross section by making inferences on what he/she has documented on the surface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91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Nevada Mining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Produced more than $8 billion in gross revenue in 2016.</a:t>
            </a:r>
          </a:p>
          <a:p>
            <a:pPr algn="ctr"/>
            <a:r>
              <a:rPr lang="en-US" sz="3600" dirty="0" smtClean="0"/>
              <a:t>More than 2,000 local vendors and service providers are prepared to address </a:t>
            </a:r>
            <a:r>
              <a:rPr lang="en-US" sz="3600" smtClean="0"/>
              <a:t>mining operation needs.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1227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514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But in the end </a:t>
            </a:r>
            <a:r>
              <a:rPr lang="en-US" sz="3200" b="1" u="sng" dirty="0"/>
              <a:t>Reclamation must be done</a:t>
            </a:r>
            <a:r>
              <a:rPr lang="en-US" sz="3200" dirty="0"/>
              <a:t>……it is the law.  It wasn’t always though.  Prior to 1981 reclamation was not a requirement following any exploration or mining activities.</a:t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Now before companies can explore or mine they must comply with environmental regulations as well as have a bond in place that will cover the costs of reclaiming any environmental disturbance the company creates should the company not fulfill their reclamation obligations.</a:t>
            </a:r>
          </a:p>
        </p:txBody>
      </p:sp>
    </p:spTree>
    <p:extLst>
      <p:ext uri="{BB962C8B-B14F-4D97-AF65-F5344CB8AC3E}">
        <p14:creationId xmlns:p14="http://schemas.microsoft.com/office/powerpoint/2010/main" val="328967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Reclamation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 process of restoring land that has been mined to a natural or economically usable state.  Although the process of mine reclamation occurs once mining is completed, the planning of mine reclamation activities occurs prior to a mine being permitted or started.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This includes but is not limited to:</a:t>
            </a:r>
          </a:p>
          <a:p>
            <a:pPr lvl="1"/>
            <a:r>
              <a:rPr lang="en-US" sz="2000" dirty="0"/>
              <a:t>Backfilling</a:t>
            </a:r>
          </a:p>
          <a:p>
            <a:pPr lvl="1"/>
            <a:r>
              <a:rPr lang="en-US" sz="2000" dirty="0"/>
              <a:t>Re-contouring</a:t>
            </a:r>
          </a:p>
          <a:p>
            <a:pPr lvl="1"/>
            <a:r>
              <a:rPr lang="en-US" sz="2000" dirty="0"/>
              <a:t>Replacement of top soil</a:t>
            </a:r>
          </a:p>
          <a:p>
            <a:pPr lvl="1"/>
            <a:r>
              <a:rPr lang="en-US" sz="2000" dirty="0"/>
              <a:t>Re-seeding or Re-vegetation</a:t>
            </a:r>
          </a:p>
        </p:txBody>
      </p:sp>
    </p:spTree>
    <p:extLst>
      <p:ext uri="{BB962C8B-B14F-4D97-AF65-F5344CB8AC3E}">
        <p14:creationId xmlns:p14="http://schemas.microsoft.com/office/powerpoint/2010/main" val="42444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http://www.usibelli.com/images/Hillside-Reclam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19074"/>
            <a:ext cx="8382000" cy="31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amerikohl.com/wp-content/gallery/before-after-gallery/ame-before-after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" t="20617" r="3231" b="17414"/>
          <a:stretch/>
        </p:blipFill>
        <p:spPr bwMode="auto">
          <a:xfrm>
            <a:off x="1828801" y="3657600"/>
            <a:ext cx="8404921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94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ttp://www.itrcweb.org/miningwaste-guidance/images/before_after_an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61924"/>
            <a:ext cx="706755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www.ecwrpc.org/wp-content/uploads/2013/06/Mine-reclamation-before-and-af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562350"/>
            <a:ext cx="523875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13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Minerals &amp; You: Mineral Use in Modern Society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What do we use minerals for?</a:t>
            </a:r>
          </a:p>
          <a:p>
            <a:pPr algn="ctr"/>
            <a:r>
              <a:rPr lang="en-US" sz="3600" dirty="0" smtClean="0"/>
              <a:t>Where do minerals come from?</a:t>
            </a:r>
          </a:p>
          <a:p>
            <a:pPr algn="ctr"/>
            <a:r>
              <a:rPr lang="en-US" sz="3600" dirty="0" smtClean="0"/>
              <a:t>How do we extract minerals?</a:t>
            </a:r>
          </a:p>
          <a:p>
            <a:pPr algn="ctr"/>
            <a:r>
              <a:rPr lang="en-US" sz="3600" dirty="0" smtClean="0"/>
              <a:t>How do we identify minerals?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7824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://www.lynwooddentaldesign.com/_Media/full_cast_crown_med_hr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661" y="3693872"/>
            <a:ext cx="2158730" cy="246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-media-cache-ak0.pinimg.com/736x/6b/1e/af/6b1eaf30ede73e0f785306f3c99d7e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209" y="1861073"/>
            <a:ext cx="1664958" cy="141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 txBox="1">
            <a:spLocks/>
          </p:cNvSpPr>
          <p:nvPr/>
        </p:nvSpPr>
        <p:spPr>
          <a:xfrm>
            <a:off x="2209666" y="3390900"/>
            <a:ext cx="1248719" cy="36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Jewelry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9" name="Picture 6" descr="http://www.fireplacemall.com/wp-content/uploads/2014/03/goldCoins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7860" y="1631406"/>
            <a:ext cx="2200278" cy="163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 txBox="1">
            <a:spLocks/>
          </p:cNvSpPr>
          <p:nvPr/>
        </p:nvSpPr>
        <p:spPr>
          <a:xfrm>
            <a:off x="4847315" y="3382865"/>
            <a:ext cx="1882913" cy="36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Investment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11" name="Picture 8" descr="http://geology.com/minerals/gold/gold-contacts-comput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660" y="1636740"/>
            <a:ext cx="2458346" cy="163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3"/>
          <p:cNvSpPr txBox="1">
            <a:spLocks/>
          </p:cNvSpPr>
          <p:nvPr/>
        </p:nvSpPr>
        <p:spPr>
          <a:xfrm>
            <a:off x="7516780" y="3412071"/>
            <a:ext cx="2462452" cy="36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Computers (Conductor)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3" name="Content Placeholder 3"/>
          <p:cNvSpPr txBox="1">
            <a:spLocks/>
          </p:cNvSpPr>
          <p:nvPr/>
        </p:nvSpPr>
        <p:spPr>
          <a:xfrm>
            <a:off x="2294448" y="6000582"/>
            <a:ext cx="1248719" cy="3624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dirty="0" smtClean="0">
                <a:solidFill>
                  <a:prstClr val="black"/>
                </a:solidFill>
              </a:rPr>
              <a:t>Dentistry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14" name="Picture 16" descr="http://www.gcradiology.com.au/images/pictures/large/symbia_t_layer-00169228~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661" y="4028012"/>
            <a:ext cx="2674736" cy="141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3"/>
          <p:cNvSpPr txBox="1">
            <a:spLocks/>
          </p:cNvSpPr>
          <p:nvPr/>
        </p:nvSpPr>
        <p:spPr>
          <a:xfrm>
            <a:off x="4388070" y="5905154"/>
            <a:ext cx="2801405" cy="36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Nuclear Medicine/Cancer Treatment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16" name="Picture 22" descr="http://www.frenchgardenhouse.com/images/cranberrybow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" t="26220" r="3512" b="21674"/>
          <a:stretch/>
        </p:blipFill>
        <p:spPr bwMode="auto">
          <a:xfrm>
            <a:off x="7465150" y="4136164"/>
            <a:ext cx="2683515" cy="148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3"/>
          <p:cNvSpPr txBox="1">
            <a:spLocks/>
          </p:cNvSpPr>
          <p:nvPr/>
        </p:nvSpPr>
        <p:spPr>
          <a:xfrm>
            <a:off x="7516780" y="6000582"/>
            <a:ext cx="2801405" cy="36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Gold oxides and chlorides are used to color some glass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9" name="Content Placeholder 3"/>
          <p:cNvSpPr txBox="1">
            <a:spLocks/>
          </p:cNvSpPr>
          <p:nvPr/>
        </p:nvSpPr>
        <p:spPr>
          <a:xfrm>
            <a:off x="1752600" y="786492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n-US" sz="3600" b="1" u="sng" dirty="0" smtClean="0"/>
              <a:t>Gold:</a:t>
            </a:r>
            <a:endParaRPr lang="en-US" sz="3600" b="1" u="sng" dirty="0"/>
          </a:p>
        </p:txBody>
      </p:sp>
    </p:spTree>
    <p:extLst>
      <p:ext uri="{BB962C8B-B14F-4D97-AF65-F5344CB8AC3E}">
        <p14:creationId xmlns:p14="http://schemas.microsoft.com/office/powerpoint/2010/main" val="285278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pics2.ds-static.com/prodimg/529572/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720" y="3603248"/>
            <a:ext cx="2329650" cy="232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2" descr="http://photos.amazingsocks.com/300/jmx-thorlo-running-mini-crew-sock-158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3481001"/>
            <a:ext cx="1905000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bullion.nwtmint.com/images/silver/silver-american-eagle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981" y="78915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1806975" y="125515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n-US" sz="2800" b="1" u="sng" dirty="0" smtClean="0"/>
              <a:t>Silver (the most reflective substance on Earth!):</a:t>
            </a:r>
            <a:endParaRPr lang="en-US" sz="2800" b="1" u="sng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2819400" y="3080951"/>
            <a:ext cx="13716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Jewelry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5333180" y="3129197"/>
            <a:ext cx="2068202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Investment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7690978" y="2991139"/>
            <a:ext cx="2704772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Air Conditioning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2090990" y="5504031"/>
            <a:ext cx="2633410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Solar Power/Reflective Coating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4613898" y="5885518"/>
            <a:ext cx="307708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Water Purification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7743320" y="5224076"/>
            <a:ext cx="3439030" cy="1295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Clothing-Silver inhibits growth of bacteria and fungi so is incorporated into the polymer from which yarns are made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12" name="Picture 2" descr="http://www.bullionstreet.com/uploads/news/2015/8/14388562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185" y="1234556"/>
            <a:ext cx="2716555" cy="179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goldsilverbitcoin.com/wp-content/uploads/2014/12/double-boost-us-solar-energy-industry_2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921" y="3675231"/>
            <a:ext cx="2887787" cy="183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www.ardappraisal.com/images/rotator-buildin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0" y="1055856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01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www.select-interiormarket.com/media/catalog/product/cache/1/image/475x432/9df78eab33525d08d6e5fb8d27136e95/c/o/corbin-bronze-flower-study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0" r="15051"/>
          <a:stretch/>
        </p:blipFill>
        <p:spPr bwMode="auto">
          <a:xfrm>
            <a:off x="4729390" y="3242405"/>
            <a:ext cx="2267484" cy="275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 txBox="1">
            <a:spLocks/>
          </p:cNvSpPr>
          <p:nvPr/>
        </p:nvSpPr>
        <p:spPr>
          <a:xfrm>
            <a:off x="1752600" y="163082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n-US" sz="3600" b="1" u="sng" dirty="0" smtClean="0"/>
              <a:t>Copper:</a:t>
            </a:r>
            <a:endParaRPr lang="en-US" sz="3600" b="1" u="sng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1824606" y="2828925"/>
            <a:ext cx="19050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Pipe &amp; Tubing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424590" y="2828925"/>
            <a:ext cx="27432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Coins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7391880" y="2828925"/>
            <a:ext cx="2704772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Ammunition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1629596" y="5838825"/>
            <a:ext cx="263341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Cooking Utensils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438801" y="5915025"/>
            <a:ext cx="307708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Brass/Bronze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9" name="Picture 2" descr="http://www.onewayrooter.com/wp-content/uploads/2015/11/copper-pip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98839" y="1000125"/>
            <a:ext cx="2556534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g02.a.alicdn.com/kf/HTB1L8NkIXXXXXaEXpXXq6xXFXXX6/Feng-Shui-font-b-Coins-b-font-font-b-Lucky-b-font-Chinese-Fortune-Copper-fon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5" b="19901"/>
          <a:stretch/>
        </p:blipFill>
        <p:spPr bwMode="auto">
          <a:xfrm>
            <a:off x="4318416" y="1018129"/>
            <a:ext cx="2773174" cy="173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www.mining.com/wp-content/uploads/2012/10/Copper_bullets-300x2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470" y="382157"/>
            <a:ext cx="28575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christies.com/lotfinderimages/d51892/d5189213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96" y="3346426"/>
            <a:ext cx="2556534" cy="254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3.imimg.com/data3/WQ/JD/MY-1513632/copper-phthalocyniine-beta-bright-blue-powder-250x25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766" y="389572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3"/>
          <p:cNvSpPr txBox="1">
            <a:spLocks/>
          </p:cNvSpPr>
          <p:nvPr/>
        </p:nvSpPr>
        <p:spPr>
          <a:xfrm>
            <a:off x="7515881" y="5924550"/>
            <a:ext cx="307708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Blue Pigments &amp; Dyes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64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fibersystems.com/images/training/fiberoptics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14" y="3733799"/>
            <a:ext cx="333375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 txBox="1">
            <a:spLocks/>
          </p:cNvSpPr>
          <p:nvPr/>
        </p:nvSpPr>
        <p:spPr>
          <a:xfrm>
            <a:off x="1752600" y="114301"/>
            <a:ext cx="8686800" cy="7620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n-US" sz="2800" b="1" u="sng" dirty="0" smtClean="0"/>
              <a:t>Quartz:</a:t>
            </a:r>
            <a:endParaRPr lang="en-US" sz="2800" b="1" u="sng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34514" y="3048000"/>
            <a:ext cx="13716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Glass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139514" y="3048000"/>
            <a:ext cx="27432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Abrasives for Sanding &amp; Grinding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7106804" y="3048000"/>
            <a:ext cx="2704772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Polish in Toothpaste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1506104" y="5556805"/>
            <a:ext cx="263341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Fiber Optics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029724" y="5972175"/>
            <a:ext cx="307708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Porcelain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9" name="Picture 2" descr="http://www.holdmanstudios.com/wp-content/uploads/2014/03/website-15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82"/>
          <a:stretch/>
        </p:blipFill>
        <p:spPr bwMode="auto">
          <a:xfrm>
            <a:off x="1108309" y="838200"/>
            <a:ext cx="2733526" cy="206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africanstockshots.com/store/images/SHT14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" t="2388" r="6701" b="5251"/>
          <a:stretch/>
        </p:blipFill>
        <p:spPr bwMode="auto">
          <a:xfrm>
            <a:off x="4054649" y="682750"/>
            <a:ext cx="2739640" cy="228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thumbs4.ebaystatic.com/d/l225/m/mTlhIjgAzbPlXIz7Jjd7tX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565" y="682750"/>
            <a:ext cx="2365250" cy="236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www.americanstandard-us.com/assets/images/components/03305671190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9" t="7239" r="18208" b="6221"/>
          <a:stretch/>
        </p:blipFill>
        <p:spPr bwMode="auto">
          <a:xfrm>
            <a:off x="4749114" y="3833788"/>
            <a:ext cx="1680673" cy="227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www.lost-foam-casting.com/wp-content/gallery/lost-foam-casting/lost-foam-castin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586" y="4045884"/>
            <a:ext cx="3211927" cy="195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3"/>
          <p:cNvSpPr txBox="1">
            <a:spLocks/>
          </p:cNvSpPr>
          <p:nvPr/>
        </p:nvSpPr>
        <p:spPr>
          <a:xfrm>
            <a:off x="7106804" y="5937805"/>
            <a:ext cx="307708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Casting Metal Parts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8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752600" y="152400"/>
            <a:ext cx="8686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u="sng" dirty="0">
                <a:solidFill>
                  <a:prstClr val="black"/>
                </a:solidFill>
              </a:rPr>
              <a:t>Fluorite: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981200" y="3048000"/>
            <a:ext cx="2514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800" dirty="0">
                <a:solidFill>
                  <a:prstClr val="black"/>
                </a:solidFill>
              </a:rPr>
              <a:t>Manufacturing Fe, U, &amp; Al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Lowers the melting point and aids in removing impurities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581184" y="3048000"/>
            <a:ext cx="27432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Optical Glass</a:t>
            </a: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1646491" y="5657853"/>
            <a:ext cx="2633410" cy="762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Sodium Fluoride in water &amp; toothpaste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95801" y="5867400"/>
            <a:ext cx="3329405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dirty="0">
                <a:solidFill>
                  <a:prstClr val="black"/>
                </a:solidFill>
              </a:rPr>
              <a:t>Insecticides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(Sodium Fluoride, </a:t>
            </a:r>
            <a:r>
              <a:rPr lang="en-US" sz="1400" dirty="0" err="1">
                <a:solidFill>
                  <a:prstClr val="black"/>
                </a:solidFill>
              </a:rPr>
              <a:t>Cryolite</a:t>
            </a:r>
            <a:r>
              <a:rPr lang="en-US" sz="1400" dirty="0">
                <a:solidFill>
                  <a:prstClr val="black"/>
                </a:solidFill>
              </a:rPr>
              <a:t>, &amp; </a:t>
            </a:r>
            <a:r>
              <a:rPr lang="en-US" sz="1400" dirty="0" err="1">
                <a:solidFill>
                  <a:prstClr val="black"/>
                </a:solidFill>
              </a:rPr>
              <a:t>Sulfuryl</a:t>
            </a:r>
            <a:r>
              <a:rPr lang="en-US" sz="1400" dirty="0">
                <a:solidFill>
                  <a:prstClr val="black"/>
                </a:solidFill>
              </a:rPr>
              <a:t> fluoride)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7590920" y="5895975"/>
            <a:ext cx="307708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Refrigerant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One of the main elements in Freon</a:t>
            </a:r>
          </a:p>
        </p:txBody>
      </p:sp>
      <p:pic>
        <p:nvPicPr>
          <p:cNvPr id="2050" name="Picture 2" descr="http://www.canon.com/camera-museum/tech/movie/common/img/t0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84"/>
          <a:stretch/>
        </p:blipFill>
        <p:spPr bwMode="auto">
          <a:xfrm>
            <a:off x="4612664" y="951618"/>
            <a:ext cx="2766748" cy="208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bgfons.com/upload/iron_texture6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190" y="951618"/>
            <a:ext cx="2639682" cy="202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eckersleys.com.au/site/assets/media/Products/Liquitex/Liquitex_Glossies_Acrylic_Enamel_Paint/LIQ-Glossies-Bottles-59m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0022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healthysmiles.ie/images/about-slider-img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" r="1577"/>
          <a:stretch/>
        </p:blipFill>
        <p:spPr bwMode="auto">
          <a:xfrm>
            <a:off x="1600200" y="4238626"/>
            <a:ext cx="270961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3"/>
          <p:cNvSpPr txBox="1">
            <a:spLocks/>
          </p:cNvSpPr>
          <p:nvPr/>
        </p:nvSpPr>
        <p:spPr>
          <a:xfrm>
            <a:off x="7810828" y="2743200"/>
            <a:ext cx="2704772" cy="762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/>
            </a:r>
            <a:br>
              <a:rPr lang="en-US" sz="2400" dirty="0">
                <a:solidFill>
                  <a:prstClr val="black"/>
                </a:solidFill>
              </a:rPr>
            </a:br>
            <a:r>
              <a:rPr lang="en-US" sz="2400" dirty="0">
                <a:solidFill>
                  <a:prstClr val="black"/>
                </a:solidFill>
              </a:rPr>
              <a:t>Enamel Paints</a:t>
            </a:r>
          </a:p>
        </p:txBody>
      </p:sp>
      <p:pic>
        <p:nvPicPr>
          <p:cNvPr id="2058" name="Picture 10" descr="http://www.rense.com/general95/poison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710" y="3740224"/>
            <a:ext cx="3246394" cy="220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americanheating.webfeatcomplete.com/wp-content/uploads/2013/02/r2-freon-300x26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3438526"/>
            <a:ext cx="2857500" cy="24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4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1752600" y="152400"/>
            <a:ext cx="8686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u="sng" dirty="0">
                <a:solidFill>
                  <a:prstClr val="black"/>
                </a:solidFill>
              </a:rPr>
              <a:t>Gypsum: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09600" y="3048000"/>
            <a:ext cx="43434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Wallboard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(Calcined or dry gypsum quickly becomes very hard when water is added again)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581184" y="3048000"/>
            <a:ext cx="27432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Bakery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(cuts down on stickiness)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7548474" y="3048000"/>
            <a:ext cx="2704772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Tofu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(Coagulator in the making of)</a:t>
            </a: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1608002" y="5920342"/>
            <a:ext cx="263341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Wine Making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Controls tartness of wine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557460" y="5882447"/>
            <a:ext cx="307708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Plaster of Paris</a:t>
            </a: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7548474" y="5920342"/>
            <a:ext cx="307708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prstClr val="black"/>
                </a:solidFill>
              </a:rPr>
              <a:t>Shampoo/Toothpaste</a:t>
            </a:r>
          </a:p>
          <a:p>
            <a:pPr marL="0" indent="0" algn="ctr">
              <a:buNone/>
            </a:pPr>
            <a:r>
              <a:rPr lang="en-US" sz="1400" dirty="0">
                <a:solidFill>
                  <a:prstClr val="black"/>
                </a:solidFill>
              </a:rPr>
              <a:t>(binding-thickening)</a:t>
            </a:r>
          </a:p>
        </p:txBody>
      </p:sp>
      <p:pic>
        <p:nvPicPr>
          <p:cNvPr id="6146" name="Picture 2" descr="https://nhdrywall.files.wordpress.com/2012/10/drywall-alton-nh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240" y="1168548"/>
            <a:ext cx="2861361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realbakingwithrose.com/baked_bread-thum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204153"/>
            <a:ext cx="2476500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f.tqn.com/y/vegetarian/1/W/1/P/-/-/1827300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956" y="1204153"/>
            <a:ext cx="2822990" cy="188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thegreekwineexperience.com/wp-content/uploads/2015/10/Red-Wine-Making-Proces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267" y="4047587"/>
            <a:ext cx="2873468" cy="191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i0.wp.com/www.edinburghcasting.com/wp-content/uploads/2015/01/Family-Hand-Casting-of-fou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3948094"/>
            <a:ext cx="2552751" cy="191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www.judithb.net/wp-content/uploads/2014/04/17f575ebdc9d80a4_hair-shampooing-xxxlarge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149" y="3800657"/>
            <a:ext cx="3036206" cy="202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02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1006</Words>
  <Application>Microsoft Office PowerPoint</Application>
  <PresentationFormat>Custom</PresentationFormat>
  <Paragraphs>162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1_Office Theme</vt:lpstr>
      <vt:lpstr>PowerPoint Presentation</vt:lpstr>
      <vt:lpstr>Nevada Mining</vt:lpstr>
      <vt:lpstr>Minerals &amp; You: Mineral Use in Modern Society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a mineral? (cont.)</vt:lpstr>
      <vt:lpstr>PowerPoint Presentation</vt:lpstr>
      <vt:lpstr>PowerPoint Presentation</vt:lpstr>
      <vt:lpstr>PowerPoint Presentation</vt:lpstr>
      <vt:lpstr>Pepper</vt:lpstr>
      <vt:lpstr>Definitions</vt:lpstr>
      <vt:lpstr>Exploration</vt:lpstr>
      <vt:lpstr>PowerPoint Presentation</vt:lpstr>
      <vt:lpstr>Armed with geologic and geochemical knowledge the geologist may now construct a cross section by making inferences on what he/she has documented on the surface</vt:lpstr>
      <vt:lpstr>But in the end Reclamation must be done……it is the law.  It wasn’t always though.  Prior to 1981 reclamation was not a requirement following any exploration or mining activities.  Now before companies can explore or mine they must comply with environmental regulations as well as have a bond in place that will cover the costs of reclaiming any environmental disturbance the company creates should the company not fulfill their reclamation obligations.</vt:lpstr>
      <vt:lpstr>Reclamation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gwake</dc:creator>
  <cp:lastModifiedBy>NDOMAB</cp:lastModifiedBy>
  <cp:revision>13</cp:revision>
  <dcterms:created xsi:type="dcterms:W3CDTF">2018-05-08T19:08:14Z</dcterms:created>
  <dcterms:modified xsi:type="dcterms:W3CDTF">2018-05-30T18:17:18Z</dcterms:modified>
</cp:coreProperties>
</file>